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7" r:id="rId2"/>
  </p:sldMasterIdLst>
  <p:notesMasterIdLst>
    <p:notesMasterId r:id="rId65"/>
  </p:notesMasterIdLst>
  <p:handoutMasterIdLst>
    <p:handoutMasterId r:id="rId66"/>
  </p:handoutMasterIdLst>
  <p:sldIdLst>
    <p:sldId id="256" r:id="rId3"/>
    <p:sldId id="491" r:id="rId4"/>
    <p:sldId id="444" r:id="rId5"/>
    <p:sldId id="526" r:id="rId6"/>
    <p:sldId id="492" r:id="rId7"/>
    <p:sldId id="557" r:id="rId8"/>
    <p:sldId id="369" r:id="rId9"/>
    <p:sldId id="371" r:id="rId10"/>
    <p:sldId id="556" r:id="rId11"/>
    <p:sldId id="370" r:id="rId12"/>
    <p:sldId id="521" r:id="rId13"/>
    <p:sldId id="522" r:id="rId14"/>
    <p:sldId id="558" r:id="rId15"/>
    <p:sldId id="414" r:id="rId16"/>
    <p:sldId id="412" r:id="rId17"/>
    <p:sldId id="563" r:id="rId18"/>
    <p:sldId id="537" r:id="rId19"/>
    <p:sldId id="260" r:id="rId20"/>
    <p:sldId id="264" r:id="rId21"/>
    <p:sldId id="263" r:id="rId22"/>
    <p:sldId id="274" r:id="rId23"/>
    <p:sldId id="378" r:id="rId24"/>
    <p:sldId id="379" r:id="rId25"/>
    <p:sldId id="545" r:id="rId26"/>
    <p:sldId id="546" r:id="rId27"/>
    <p:sldId id="273" r:id="rId28"/>
    <p:sldId id="276" r:id="rId29"/>
    <p:sldId id="480" r:id="rId30"/>
    <p:sldId id="277" r:id="rId31"/>
    <p:sldId id="547" r:id="rId32"/>
    <p:sldId id="538" r:id="rId33"/>
    <p:sldId id="278" r:id="rId34"/>
    <p:sldId id="345" r:id="rId35"/>
    <p:sldId id="481" r:id="rId36"/>
    <p:sldId id="381" r:id="rId37"/>
    <p:sldId id="279" r:id="rId38"/>
    <p:sldId id="382" r:id="rId39"/>
    <p:sldId id="281" r:id="rId40"/>
    <p:sldId id="383" r:id="rId41"/>
    <p:sldId id="283" r:id="rId42"/>
    <p:sldId id="357" r:id="rId43"/>
    <p:sldId id="548" r:id="rId44"/>
    <p:sldId id="549" r:id="rId45"/>
    <p:sldId id="553" r:id="rId46"/>
    <p:sldId id="555" r:id="rId47"/>
    <p:sldId id="349" r:id="rId48"/>
    <p:sldId id="504" r:id="rId49"/>
    <p:sldId id="559" r:id="rId50"/>
    <p:sldId id="479" r:id="rId51"/>
    <p:sldId id="372" r:id="rId52"/>
    <p:sldId id="527" r:id="rId53"/>
    <p:sldId id="476" r:id="rId54"/>
    <p:sldId id="528" r:id="rId55"/>
    <p:sldId id="377" r:id="rId56"/>
    <p:sldId id="552" r:id="rId57"/>
    <p:sldId id="529" r:id="rId58"/>
    <p:sldId id="530" r:id="rId59"/>
    <p:sldId id="540" r:id="rId60"/>
    <p:sldId id="531" r:id="rId61"/>
    <p:sldId id="564" r:id="rId62"/>
    <p:sldId id="565" r:id="rId63"/>
    <p:sldId id="554" r:id="rId64"/>
  </p:sldIdLst>
  <p:sldSz cx="9906000" cy="6858000" type="A4"/>
  <p:notesSz cx="7099300" cy="10234613"/>
  <p:custDataLst>
    <p:tags r:id="rId67"/>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73901"/>
  </p:normalViewPr>
  <p:slideViewPr>
    <p:cSldViewPr>
      <p:cViewPr varScale="1">
        <p:scale>
          <a:sx n="87" d="100"/>
          <a:sy n="87" d="100"/>
        </p:scale>
        <p:origin x="2616" y="200"/>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12</a:t>
            </a:fld>
            <a:endParaRPr lang="en-US"/>
          </a:p>
        </p:txBody>
      </p:sp>
    </p:spTree>
    <p:extLst>
      <p:ext uri="{BB962C8B-B14F-4D97-AF65-F5344CB8AC3E}">
        <p14:creationId xmlns:p14="http://schemas.microsoft.com/office/powerpoint/2010/main" val="209692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a:t> which allows to assess the relative relevance of different results based on the scores,</a:t>
                </a:r>
                <a:r>
                  <a:rPr lang="en-US" baseline="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a:t>). The most common models return</a:t>
                </a:r>
                <a:r>
                  <a:rPr lang="en-US" baseline="0"/>
                  <a:t> score values.</a:t>
                </a:r>
                <a:endParaRPr lang="en-US"/>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13</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15</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23</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support a model of a real-world </a:t>
            </a:r>
            <a:r>
              <a:rPr lang="en-GB" sz="1200" baseline="0" noProof="0" dirty="0" err="1"/>
              <a:t>phenomen</a:t>
            </a:r>
            <a:r>
              <a:rPr lang="en-GB" sz="1200" baseline="0" noProof="0" dirty="0"/>
              <a:t>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a:t>
            </a:r>
          </a:p>
          <a:p>
            <a:endParaRPr lang="en-GB" sz="1200" baseline="0" noProof="0" dirty="0"/>
          </a:p>
          <a:p>
            <a:r>
              <a:rPr lang="en-GB" sz="1200" baseline="0" noProof="0" dirty="0"/>
              <a:t>Given a model, we would like to learn about specific aspects of reality. If we have a model of the temperature distribution in the world, we would like to retrieve the temperature at a specific location or the global average temperature. For Web search we would use a model of how search terms provided by user to a Web search engine relate to documents considered as being relevant by the user, to retrieve the results of a user query. </a:t>
            </a:r>
          </a:p>
          <a:p>
            <a:endParaRPr lang="en-GB" sz="1200" baseline="0" noProof="0" dirty="0"/>
          </a:p>
          <a:p>
            <a:r>
              <a:rPr lang="en-GB" sz="1200" baseline="0" noProof="0" dirty="0"/>
              <a:t>Going from data to models is what is commonly called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03480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26</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3</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41</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 as it has to share the total weigth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propobability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44</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14:m>
                  <m:oMath xmlns:m="http://schemas.openxmlformats.org/officeDocument/2006/math">
                    <m:r>
                      <a:rPr lang="fr-CH" sz="1400" b="0" i="1">
                        <a:latin typeface="Cambria Math" panose="02040503050406030204" pitchFamily="18" charset="0"/>
                      </a:rPr>
                      <m:t>𝑝𝑖𝑣𝑜𝑡</m:t>
                    </m:r>
                  </m:oMath>
                </a14:m>
                <a:r>
                  <a:rPr lang="en-US"/>
                  <a:t> and  slope </a:t>
                </a:r>
                <a14:m>
                  <m:oMath xmlns:m="http://schemas.openxmlformats.org/officeDocument/2006/math">
                    <m:r>
                      <a:rPr lang="fr-CH" sz="1400" b="0" i="1">
                        <a:latin typeface="Cambria Math" panose="02040503050406030204" pitchFamily="18" charset="0"/>
                      </a:rPr>
                      <m:t>𝑠</m:t>
                    </m:r>
                  </m:oMath>
                </a14:m>
                <a:r>
                  <a:rPr lang="en-US"/>
                  <a:t> are chosen</a:t>
                </a:r>
                <a:r>
                  <a:rPr lang="en-US" baseline="0"/>
                  <a:t> (empirically). Then the orginal normalization factor </a:t>
                </a:r>
                <a14:m>
                  <m:oMath xmlns:m="http://schemas.openxmlformats.org/officeDocument/2006/math">
                    <m:r>
                      <a:rPr lang="fr-CH" sz="1400" b="0" i="1">
                        <a:latin typeface="Cambria Math" panose="02040503050406030204" pitchFamily="18" charset="0"/>
                      </a:rPr>
                      <m:t>𝑛</m:t>
                    </m:r>
                  </m:oMath>
                </a14:m>
                <a:r>
                  <a:rPr lang="en-US"/>
                  <a:t> (used</a:t>
                </a:r>
                <a:r>
                  <a:rPr lang="en-US" baseline="0"/>
                  <a:t> to normalize the tf-idf vector), is modified by computing a new normalization factor.</a:t>
                </a:r>
              </a:p>
              <a:p>
                <a:endParaRPr lang="en-US" baseline="0"/>
              </a:p>
              <a:p>
                <a:endParaRPr lang="en-US"/>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46</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49</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recall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53</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54</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55</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57</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10</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10100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2/23/20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7368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©2020, Karl Aberer, EPFL-IC, Laboratoire de systèmes d'informations répartis </a:t>
            </a:r>
            <a:endParaRPr lang="en-GB"/>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95300" y="1600201"/>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2/23/20</a:t>
            </a:fld>
            <a:endParaRPr lang="en-US" altLang="en-US"/>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532220653"/>
      </p:ext>
    </p:extLst>
  </p:cSld>
  <p:clrMap bg1="lt1" tx1="dk1" bg2="lt2" tx2="dk2" accent1="accent1" accent2="accent2" accent3="accent3" accent4="accent4" accent5="accent5" accent6="accent6" hlink="hlink" folHlink="folHlink"/>
  <p:sldLayoutIdLst>
    <p:sldLayoutId id="2147483678"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0.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4.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5.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9.png"/><Relationship Id="rId4"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49.png"/><Relationship Id="rId4"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hyperlink" Target="http://www.cis.lmu.de/~hs/teach/14s/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6.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5.em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a:xfrm>
            <a:off x="128464" y="1600201"/>
            <a:ext cx="4824536" cy="4525963"/>
          </a:xfrm>
        </p:spPr>
        <p:txBody>
          <a:bodyPr>
            <a:normAutofit fontScale="92500"/>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pic>
        <p:nvPicPr>
          <p:cNvPr id="9" name="TPChart" title="Results Chart">
            <a:extLst>
              <a:ext uri="{FF2B5EF4-FFF2-40B4-BE49-F238E27FC236}">
                <a16:creationId xmlns:a16="http://schemas.microsoft.com/office/drawing/2014/main" id="{358C2A4C-D402-DE47-B5B6-591457C2E40C}"/>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333099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Retrieval</a:t>
            </a:r>
            <a:r>
              <a:rPr lang="en-GB" sz="2085">
                <a:latin typeface="Calibri" charset="0"/>
                <a:ea typeface="Calibri" charset="0"/>
                <a:cs typeface="Calibri" charset="0"/>
              </a:rPr>
              <a:t>: given a model, find some specific data</a:t>
            </a:r>
          </a:p>
          <a:p>
            <a:pPr algn="l"/>
            <a:endParaRPr lang="en-GB" sz="2085">
              <a:latin typeface="Calibri" charset="0"/>
              <a:ea typeface="Calibri" charset="0"/>
              <a:cs typeface="Calibri" charset="0"/>
            </a:endParaRP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Data mining</a:t>
            </a:r>
            <a:r>
              <a:rPr lang="en-GB" sz="2085">
                <a:latin typeface="Calibri" charset="0"/>
                <a:ea typeface="Calibri" charset="0"/>
                <a:cs typeface="Calibri" charset="0"/>
              </a:rPr>
              <a:t>: given data, find a model the matches the data</a:t>
            </a:r>
          </a:p>
          <a:p>
            <a:pPr algn="l"/>
            <a:endParaRPr lang="en-GB" sz="2085">
              <a:latin typeface="Calibri" charset="0"/>
              <a:ea typeface="Calibri" charset="0"/>
              <a:cs typeface="Calibri" charset="0"/>
            </a:endParaRP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93166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a:latin typeface="Calibri" charset="0"/>
                <a:ea typeface="ＭＳ Ｐゴシック" charset="0"/>
              </a:rPr>
              <a:t>B1 A Course on Integral Equations</a:t>
            </a:r>
          </a:p>
          <a:p>
            <a:pPr marL="0" indent="0" eaLnBrk="1" hangingPunct="1">
              <a:lnSpc>
                <a:spcPct val="90000"/>
              </a:lnSpc>
            </a:pPr>
            <a:r>
              <a:rPr lang="en-US" sz="1600">
                <a:latin typeface="Calibri" charset="0"/>
                <a:ea typeface="ＭＳ Ｐゴシック" charset="0"/>
              </a:rPr>
              <a:t>B2 Attractors for Semigroups and Evolution Equations</a:t>
            </a:r>
          </a:p>
          <a:p>
            <a:pPr marL="0" indent="0" eaLnBrk="1" hangingPunct="1">
              <a:lnSpc>
                <a:spcPct val="90000"/>
              </a:lnSpc>
            </a:pPr>
            <a:r>
              <a:rPr lang="en-US" sz="1600">
                <a:latin typeface="Calibri" charset="0"/>
                <a:ea typeface="ＭＳ Ｐゴシック" charset="0"/>
              </a:rPr>
              <a:t>B3 Automatic Differentiation of Algorithms: Theory, Implementation, and Application</a:t>
            </a:r>
          </a:p>
          <a:p>
            <a:pPr marL="0" indent="0" eaLnBrk="1" hangingPunct="1">
              <a:lnSpc>
                <a:spcPct val="90000"/>
              </a:lnSpc>
            </a:pPr>
            <a:r>
              <a:rPr lang="en-US" sz="1600">
                <a:latin typeface="Calibri" charset="0"/>
                <a:ea typeface="ＭＳ Ｐゴシック" charset="0"/>
              </a:rPr>
              <a:t>B4 Geometrical Aspects of Partial Differential Equations</a:t>
            </a:r>
          </a:p>
          <a:p>
            <a:pPr marL="0" indent="0" eaLnBrk="1" hangingPunct="1">
              <a:lnSpc>
                <a:spcPct val="90000"/>
              </a:lnSpc>
            </a:pPr>
            <a:r>
              <a:rPr lang="en-US" sz="160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a:latin typeface="Calibri" charset="0"/>
                <a:ea typeface="ＭＳ Ｐゴシック" charset="0"/>
              </a:rPr>
              <a:t>B6 Introduction to Hamiltonian Dynamical Systems and the N-Body Problem</a:t>
            </a:r>
          </a:p>
          <a:p>
            <a:pPr marL="0" indent="0" eaLnBrk="1" hangingPunct="1">
              <a:lnSpc>
                <a:spcPct val="90000"/>
              </a:lnSpc>
            </a:pPr>
            <a:r>
              <a:rPr lang="en-US" sz="1600">
                <a:latin typeface="Calibri" charset="0"/>
                <a:ea typeface="ＭＳ Ｐゴシック" charset="0"/>
              </a:rPr>
              <a:t>B7 Knapsack Problems: Algorithms and Computer Implementations</a:t>
            </a:r>
          </a:p>
          <a:p>
            <a:pPr marL="0" indent="0" eaLnBrk="1" hangingPunct="1">
              <a:lnSpc>
                <a:spcPct val="90000"/>
              </a:lnSpc>
            </a:pPr>
            <a:r>
              <a:rPr lang="en-US" sz="1600">
                <a:latin typeface="Calibri" charset="0"/>
                <a:ea typeface="ＭＳ Ｐゴシック" charset="0"/>
              </a:rPr>
              <a:t>B8 Methods of Solving Singular Systems of Ordinary Differential Equations</a:t>
            </a:r>
          </a:p>
          <a:p>
            <a:pPr marL="0" indent="0" eaLnBrk="1" hangingPunct="1">
              <a:lnSpc>
                <a:spcPct val="90000"/>
              </a:lnSpc>
            </a:pPr>
            <a:r>
              <a:rPr lang="en-US" sz="1600">
                <a:latin typeface="Calibri" charset="0"/>
                <a:ea typeface="ＭＳ Ｐゴシック" charset="0"/>
              </a:rPr>
              <a:t>B9 Nonlinear Systems</a:t>
            </a:r>
          </a:p>
          <a:p>
            <a:pPr marL="0" indent="0" eaLnBrk="1" hangingPunct="1">
              <a:lnSpc>
                <a:spcPct val="90000"/>
              </a:lnSpc>
            </a:pPr>
            <a:r>
              <a:rPr lang="en-US" sz="1600">
                <a:latin typeface="Calibri" charset="0"/>
                <a:ea typeface="ＭＳ Ｐゴシック" charset="0"/>
              </a:rPr>
              <a:t>B10 Ordinary Differential Equations</a:t>
            </a:r>
          </a:p>
          <a:p>
            <a:pPr marL="0" indent="0" eaLnBrk="1" hangingPunct="1">
              <a:lnSpc>
                <a:spcPct val="90000"/>
              </a:lnSpc>
            </a:pPr>
            <a:r>
              <a:rPr lang="en-US" sz="1600">
                <a:latin typeface="Calibri" charset="0"/>
                <a:ea typeface="ＭＳ Ｐゴシック" charset="0"/>
              </a:rPr>
              <a:t>B11 Oscillation Theory for Neutral Differential Equations with Delay</a:t>
            </a:r>
          </a:p>
          <a:p>
            <a:pPr marL="0" indent="0" eaLnBrk="1" hangingPunct="1">
              <a:lnSpc>
                <a:spcPct val="90000"/>
              </a:lnSpc>
            </a:pPr>
            <a:r>
              <a:rPr lang="en-US" sz="1600">
                <a:latin typeface="Calibri" charset="0"/>
                <a:ea typeface="ＭＳ Ｐゴシック" charset="0"/>
              </a:rPr>
              <a:t>B12 Oscillation Theory of Delay Differential Equations</a:t>
            </a:r>
          </a:p>
          <a:p>
            <a:pPr marL="0" indent="0" eaLnBrk="1" hangingPunct="1">
              <a:lnSpc>
                <a:spcPct val="90000"/>
              </a:lnSpc>
            </a:pPr>
            <a:r>
              <a:rPr lang="en-US" sz="1600">
                <a:latin typeface="Calibri" charset="0"/>
                <a:ea typeface="ＭＳ Ｐゴシック" charset="0"/>
              </a:rPr>
              <a:t>B13 Pseudodifferential Operators and Nonlinear Partial Differential Equations</a:t>
            </a:r>
          </a:p>
          <a:p>
            <a:pPr marL="0" indent="0" eaLnBrk="1" hangingPunct="1">
              <a:lnSpc>
                <a:spcPct val="90000"/>
              </a:lnSpc>
            </a:pPr>
            <a:r>
              <a:rPr lang="en-US" sz="1600">
                <a:latin typeface="Calibri" charset="0"/>
                <a:ea typeface="ＭＳ Ｐゴシック" charset="0"/>
              </a:rPr>
              <a:t>B14 Sinc Methods for Quadrature and Differential Equations</a:t>
            </a:r>
          </a:p>
          <a:p>
            <a:pPr marL="0" indent="0" eaLnBrk="1" hangingPunct="1">
              <a:lnSpc>
                <a:spcPct val="90000"/>
              </a:lnSpc>
            </a:pPr>
            <a:r>
              <a:rPr lang="en-US" sz="160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a:latin typeface="Calibri" charset="0"/>
                <a:ea typeface="ＭＳ Ｐゴシック" charset="0"/>
              </a:rPr>
              <a:t>B16 The Boundary Integral Approach to Static and Dynamic Contact Problems</a:t>
            </a:r>
          </a:p>
          <a:p>
            <a:pPr marL="0" indent="0" eaLnBrk="1" hangingPunct="1">
              <a:lnSpc>
                <a:spcPct val="90000"/>
              </a:lnSpc>
            </a:pPr>
            <a:r>
              <a:rPr lang="en-US" sz="1600">
                <a:latin typeface="Calibri" charset="0"/>
                <a:ea typeface="ＭＳ Ｐゴシック" charset="0"/>
              </a:rPr>
              <a:t>B17 The Double Mellin-Barnes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a:xfrm>
            <a:off x="200472" y="1600201"/>
            <a:ext cx="4752528" cy="4525963"/>
          </a:xfrm>
        </p:spPr>
        <p:txBody>
          <a:bodyPr>
            <a:normAutofit fontScale="92500" lnSpcReduction="10000"/>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B33BA702-B974-294B-BE4B-020C0DDF96D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a:xfrm>
            <a:off x="128464" y="1600201"/>
            <a:ext cx="4824536" cy="4525963"/>
          </a:xfrm>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A8E9D5C9-770E-9B41-BDCD-3BB958CE2BE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a:xfrm>
            <a:off x="200472" y="1600201"/>
            <a:ext cx="4752528" cy="4525963"/>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4E49350B-6DBD-C54C-85BC-F90198795A49}"/>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55"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261"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262"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40"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198"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61"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18"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0.569…</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D3)=0.254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56"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2.14…, 0, 0, 0, 0, 0, 0, 0, 0, 0, 0, 0, 0, 0, 1.447…)</a:t>
            </a:r>
          </a:p>
          <a:p>
            <a:pPr lvl="1" eaLnBrk="1" hangingPunct="1"/>
            <a:r>
              <a:rPr lang="en-US" sz="2400" dirty="0">
                <a:latin typeface="Calibri" charset="0"/>
                <a:ea typeface="Calibri" charset="0"/>
                <a:cs typeface="Calibri" charset="0"/>
              </a:rPr>
              <a:t>Ranked Result:	B17	0.770078…</a:t>
            </a:r>
            <a:br>
              <a:rPr lang="en-US" sz="2400" dirty="0">
                <a:latin typeface="Calibri" charset="0"/>
                <a:ea typeface="Calibri" charset="0"/>
                <a:cs typeface="Calibri" charset="0"/>
              </a:rPr>
            </a:br>
            <a:r>
              <a:rPr lang="en-US" sz="2400" dirty="0">
                <a:latin typeface="Calibri" charset="0"/>
                <a:ea typeface="Calibri" charset="0"/>
                <a:cs typeface="Calibri" charset="0"/>
              </a:rPr>
              <a:t>			B3	0.684042…</a:t>
            </a:r>
            <a:br>
              <a:rPr lang="en-US" sz="2400" dirty="0">
                <a:latin typeface="Calibri" charset="0"/>
                <a:ea typeface="Calibri" charset="0"/>
                <a:cs typeface="Calibri" charset="0"/>
              </a:rPr>
            </a:br>
            <a:r>
              <a:rPr lang="en-US" sz="2400" dirty="0">
                <a:latin typeface="Calibri" charset="0"/>
                <a:ea typeface="Calibri" charset="0"/>
                <a:cs typeface="Calibri" charset="0"/>
              </a:rPr>
              <a:t>			B12	0.232951…</a:t>
            </a:r>
            <a:br>
              <a:rPr lang="en-US" sz="2400" dirty="0">
                <a:latin typeface="Calibri" charset="0"/>
                <a:ea typeface="Calibri" charset="0"/>
                <a:cs typeface="Calibri" charset="0"/>
              </a:rPr>
            </a:br>
            <a:r>
              <a:rPr lang="en-US" sz="2400" dirty="0">
                <a:latin typeface="Calibri" charset="0"/>
                <a:ea typeface="Calibri" charset="0"/>
                <a:cs typeface="Calibri" charset="0"/>
              </a:rPr>
              <a:t>			B11	0.232951…</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a:xfrm>
            <a:off x="0" y="1600201"/>
            <a:ext cx="4953000" cy="4525963"/>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4008EAE2-661C-4F49-A20E-E0FD7BEC0B88}"/>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a:xfrm>
            <a:off x="200472" y="1600201"/>
            <a:ext cx="4752528" cy="4525963"/>
          </a:xfrm>
        </p:spPr>
        <p:txBody>
          <a:bodyPr>
            <a:normAutofit lnSpcReduction="10000"/>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8688AFEC-A1CA-A74B-85B3-1AC98F6DBC3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a:t>Different schemes for length normalization</a:t>
                </a:r>
              </a:p>
              <a:p>
                <a:r>
                  <a:rPr lang="en-US" sz="2800"/>
                  <a:t>Original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a:p>
              <a:p>
                <a:pPr marL="0" indent="0"/>
                <a14:m>
                  <m:oMath xmlns:m="http://schemas.openxmlformats.org/officeDocument/2006/math">
                    <m:r>
                      <a:rPr lang="fr-CH" sz="2800" i="1">
                        <a:latin typeface="Cambria Math" panose="02040503050406030204" pitchFamily="18" charset="0"/>
                      </a:rPr>
                      <m:t>𝑠</m:t>
                    </m:r>
                  </m:oMath>
                </a14:m>
                <a:r>
                  <a:rPr lang="en-US" sz="2800"/>
                  <a:t> = slope, </a:t>
                </a:r>
                <a14:m>
                  <m:oMath xmlns:m="http://schemas.openxmlformats.org/officeDocument/2006/math">
                    <m:r>
                      <a:rPr lang="fr-CH" sz="2800" i="1">
                        <a:latin typeface="Cambria Math" panose="02040503050406030204" pitchFamily="18" charset="0"/>
                      </a:rPr>
                      <m:t>𝑛</m:t>
                    </m:r>
                  </m:oMath>
                </a14:m>
                <a:r>
                  <a:rPr lang="en-US" sz="2800"/>
                  <a:t> = old normalization factor</a:t>
                </a:r>
              </a:p>
              <a:p>
                <a:endParaRPr lang="en-US" sz="2800"/>
              </a:p>
              <a:p>
                <a:r>
                  <a:rPr lang="en-US" sz="2800"/>
                  <a:t>Advantage:</a:t>
                </a:r>
              </a:p>
              <a:p>
                <a:pPr marL="457200" indent="-457200">
                  <a:buFont typeface="Arial" panose="020B0604020202020204" pitchFamily="34" charset="0"/>
                  <a:buChar char="•"/>
                </a:pPr>
                <a:r>
                  <a:rPr lang="en-US" sz="2800"/>
                  <a:t>Better retrieval performance</a:t>
                </a:r>
              </a:p>
              <a:p>
                <a:pPr marL="0" indent="0"/>
                <a:r>
                  <a:rPr lang="en-US" sz="2800"/>
                  <a:t>Disadvantage</a:t>
                </a:r>
              </a:p>
              <a:p>
                <a:pPr marL="457200" indent="-457200">
                  <a:buFont typeface="Arial" panose="020B0604020202020204" pitchFamily="34" charset="0"/>
                  <a:buChar char="•"/>
                </a:pPr>
                <a:r>
                  <a:rPr lang="en-US" sz="2800"/>
                  <a:t>Normalization is collection specific</a:t>
                </a:r>
              </a:p>
              <a:p>
                <a:pPr marL="457200" indent="-457200">
                  <a:buFont typeface="Arial" panose="020B0604020202020204" pitchFamily="34" charset="0"/>
                  <a:buChar char="•"/>
                </a:pPr>
                <a:r>
                  <a:rPr lang="en-US" sz="2800"/>
                  <a:t>Needs to be empirically found</a:t>
                </a:r>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b="-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89A5E531-AE5C-584C-8CFC-B38B319E4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152" y="2852936"/>
            <a:ext cx="3160564" cy="3179192"/>
          </a:xfrm>
          <a:prstGeom prst="rect">
            <a:avLst/>
          </a:prstGeom>
        </p:spPr>
      </p:pic>
      <p:sp>
        <p:nvSpPr>
          <p:cNvPr id="6" name="TextBox 5">
            <a:extLst>
              <a:ext uri="{FF2B5EF4-FFF2-40B4-BE49-F238E27FC236}">
                <a16:creationId xmlns:a16="http://schemas.microsoft.com/office/drawing/2014/main" id="{9F5DDDF9-79B5-CB42-ACF0-8BF23BE26D59}"/>
              </a:ext>
            </a:extLst>
          </p:cNvPr>
          <p:cNvSpPr txBox="1"/>
          <p:nvPr/>
        </p:nvSpPr>
        <p:spPr>
          <a:xfrm>
            <a:off x="6358176" y="6001966"/>
            <a:ext cx="3047950" cy="400110"/>
          </a:xfrm>
          <a:prstGeom prst="rect">
            <a:avLst/>
          </a:prstGeom>
          <a:noFill/>
        </p:spPr>
        <p:txBody>
          <a:bodyPr wrap="none" rtlCol="0">
            <a:spAutoFit/>
          </a:bodyPr>
          <a:lstStyle/>
          <a:p>
            <a:r>
              <a:rPr lang="en-US" sz="2000">
                <a:latin typeface="Calibri"/>
                <a:ea typeface="ＭＳ Ｐゴシック" pitchFamily="34" charset="-128"/>
                <a:cs typeface="Calibri"/>
              </a:rPr>
              <a:t>Cosine normalization factor</a:t>
            </a:r>
          </a:p>
        </p:txBody>
      </p:sp>
    </p:spTree>
    <p:extLst>
      <p:ext uri="{BB962C8B-B14F-4D97-AF65-F5344CB8AC3E}">
        <p14:creationId xmlns:p14="http://schemas.microsoft.com/office/powerpoint/2010/main" val="1559813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2D8121B-6900-0A4E-83B6-AF447618918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panose="02040503050406030204" pitchFamily="18"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7" name="Content Placeholder 6">
            <a:extLst>
              <a:ext uri="{FF2B5EF4-FFF2-40B4-BE49-F238E27FC236}">
                <a16:creationId xmlns:a16="http://schemas.microsoft.com/office/drawing/2014/main" id="{9F2F532E-E37F-7B4D-B8E0-83FB47F714AB}"/>
              </a:ext>
            </a:extLst>
          </p:cNvPr>
          <p:cNvSpPr>
            <a:spLocks noGrp="1"/>
          </p:cNvSpPr>
          <p:nvPr>
            <p:ph idx="1"/>
          </p:nvPr>
        </p:nvSpPr>
        <p:spPr/>
        <p:txBody>
          <a:bodyPr/>
          <a:lstStyle/>
          <a:p>
            <a:endParaRPr lang="en-US"/>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𝑅</m:t>
                        </m:r>
                      </m:e>
                      <m:sub>
                        <m:r>
                          <a:rPr lang="fr-CH" sz="2800" b="0" i="1" smtClean="0">
                            <a:latin typeface="Cambria Math" charset="0"/>
                          </a:rPr>
                          <m:t>𝑗𝑘</m:t>
                        </m:r>
                        <m:r>
                          <a:rPr lang="fr-CH" sz="2800" b="0" i="1" smtClean="0">
                            <a:latin typeface="Cambria Math" charset="0"/>
                          </a:rPr>
                          <m:t> </m:t>
                        </m:r>
                      </m:sub>
                    </m:sSub>
                  </m:oMath>
                </a14:m>
                <a:r>
                  <a:rPr lang="en-US" sz="2800" dirty="0"/>
                  <a:t>the top k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fr-CH" sz="2800" i="1">
                                <a:latin typeface="Cambria Math" charset="0"/>
                              </a:rPr>
                              <m:t>𝑅</m:t>
                            </m:r>
                          </m:e>
                          <m:sub>
                            <m:r>
                              <a:rPr lang="fr-CH" sz="2800" i="1">
                                <a:latin typeface="Cambria Math" charset="0"/>
                              </a:rPr>
                              <m:t>𝑗𝑘</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𝑅</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charset="0"/>
                                    </a:rPr>
                                    <m:t>𝑅</m:t>
                                  </m:r>
                                </m:e>
                                <m:sub>
                                  <m:r>
                                    <a:rPr lang="fr-CH" sz="2800" i="1">
                                      <a:latin typeface="Cambria Math" charset="0"/>
                                    </a:rPr>
                                    <m:t>𝑗𝑘</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 1, 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0068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a:xfrm>
            <a:off x="128464" y="1600201"/>
            <a:ext cx="4824536" cy="4525963"/>
          </a:xfrm>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pic>
        <p:nvPicPr>
          <p:cNvPr id="5" name="TPChart" title="Results Chart">
            <a:extLst>
              <a:ext uri="{FF2B5EF4-FFF2-40B4-BE49-F238E27FC236}">
                <a16:creationId xmlns:a16="http://schemas.microsoft.com/office/drawing/2014/main" id="{C50F1EC4-42A7-1047-AB94-D695BC02A7A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164032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a:xfrm>
            <a:off x="0" y="1600201"/>
            <a:ext cx="4953000" cy="4525963"/>
          </a:xfrm>
        </p:spPr>
        <p:txBody>
          <a:bodyPr>
            <a:normAutofit/>
          </a:bodyPr>
          <a:lstStyle/>
          <a:p>
            <a:pPr marL="798513" lvl="1" indent="-342900">
              <a:buFont typeface="Comic Sans MS" charset="0"/>
              <a:buAutoNum type="arabicPeriod"/>
            </a:pPr>
            <a:r>
              <a:rPr lang="fr-FR" sz="2000" dirty="0">
                <a:latin typeface="Calibri" charset="0"/>
                <a:ea typeface="Calibri" charset="0"/>
                <a:cs typeface="Calibri" charset="0"/>
              </a:rPr>
              <a:t>the top k documents of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have </a:t>
            </a:r>
            <a:r>
              <a:rPr lang="fr-FR" sz="2000" dirty="0" err="1">
                <a:latin typeface="Calibri" charset="0"/>
                <a:ea typeface="Calibri" charset="0"/>
                <a:cs typeface="Calibri" charset="0"/>
              </a:rPr>
              <a:t>higher</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values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the top k documents of B</a:t>
            </a:r>
          </a:p>
          <a:p>
            <a:pPr marL="798513" lvl="1" indent="-342900">
              <a:buFont typeface="Comic Sans MS" charset="0"/>
              <a:buAutoNum type="arabicPeriod"/>
            </a:pPr>
            <a:r>
              <a:rPr lang="fr-FR" sz="2000" dirty="0">
                <a:latin typeface="Calibri" charset="0"/>
                <a:ea typeface="Calibri" charset="0"/>
                <a:cs typeface="Calibri" charset="0"/>
              </a:rPr>
              <a:t>the top k documents of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a:t>
            </a:r>
            <a:r>
              <a:rPr lang="fr-FR" sz="2000" dirty="0" err="1">
                <a:latin typeface="Calibri" charset="0"/>
                <a:ea typeface="Calibri" charset="0"/>
                <a:cs typeface="Calibri" charset="0"/>
              </a:rPr>
              <a:t>contain</a:t>
            </a:r>
            <a:r>
              <a:rPr lang="fr-FR" sz="2000" dirty="0">
                <a:latin typeface="Calibri" charset="0"/>
                <a:ea typeface="Calibri" charset="0"/>
                <a:cs typeface="Calibri" charset="0"/>
              </a:rPr>
              <a:t> more relevant documents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the top k documents of B</a:t>
            </a:r>
          </a:p>
          <a:p>
            <a:pPr marL="798513" lvl="1" indent="-342900">
              <a:buFont typeface="Comic Sans MS" charset="0"/>
              <a:buAutoNum type="arabicPeriod"/>
            </a:pPr>
            <a:r>
              <a:rPr lang="fr-FR" sz="2000" dirty="0">
                <a:latin typeface="Calibri" charset="0"/>
                <a:ea typeface="Calibri" charset="0"/>
                <a:cs typeface="Calibri" charset="0"/>
              </a:rPr>
              <a:t>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a:t>
            </a:r>
            <a:r>
              <a:rPr lang="fr-FR" sz="2000" dirty="0" err="1">
                <a:latin typeface="Calibri" charset="0"/>
                <a:ea typeface="Calibri" charset="0"/>
                <a:cs typeface="Calibri" charset="0"/>
              </a:rPr>
              <a:t>recall</a:t>
            </a:r>
            <a:r>
              <a:rPr lang="fr-FR" sz="2000" dirty="0">
                <a:latin typeface="Calibri" charset="0"/>
                <a:ea typeface="Calibri" charset="0"/>
                <a:cs typeface="Calibri" charset="0"/>
              </a:rPr>
              <a:t> more documents </a:t>
            </a:r>
            <a:r>
              <a:rPr lang="fr-FR" sz="2000" dirty="0" err="1">
                <a:latin typeface="Calibri" charset="0"/>
                <a:ea typeface="Calibri" charset="0"/>
                <a:cs typeface="Calibri" charset="0"/>
              </a:rPr>
              <a:t>above</a:t>
            </a:r>
            <a:r>
              <a:rPr lang="fr-FR" sz="2000" dirty="0">
                <a:latin typeface="Calibri" charset="0"/>
                <a:ea typeface="Calibri" charset="0"/>
                <a:cs typeface="Calibri" charset="0"/>
              </a:rPr>
              <a:t> a </a:t>
            </a:r>
            <a:r>
              <a:rPr lang="fr-FR" sz="2000" dirty="0" err="1">
                <a:latin typeface="Calibri" charset="0"/>
                <a:ea typeface="Calibri" charset="0"/>
                <a:cs typeface="Calibri" charset="0"/>
              </a:rPr>
              <a:t>given</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a:t>
            </a:r>
            <a:r>
              <a:rPr lang="fr-FR" sz="2000" dirty="0" err="1">
                <a:latin typeface="Calibri" charset="0"/>
                <a:ea typeface="Calibri" charset="0"/>
                <a:cs typeface="Calibri" charset="0"/>
              </a:rPr>
              <a:t>threshold</a:t>
            </a:r>
            <a:r>
              <a:rPr lang="fr-FR" sz="2000" dirty="0">
                <a:latin typeface="Calibri" charset="0"/>
                <a:ea typeface="Calibri" charset="0"/>
                <a:cs typeface="Calibri" charset="0"/>
              </a:rPr>
              <a:t> </a:t>
            </a:r>
            <a:r>
              <a:rPr lang="fr-FR" sz="2000" dirty="0" err="1">
                <a:latin typeface="Calibri" charset="0"/>
                <a:ea typeface="Calibri" charset="0"/>
                <a:cs typeface="Calibri" charset="0"/>
              </a:rPr>
              <a:t>than</a:t>
            </a:r>
            <a:r>
              <a:rPr lang="fr-FR" sz="2000" dirty="0">
                <a:latin typeface="Calibri" charset="0"/>
                <a:ea typeface="Calibri" charset="0"/>
                <a:cs typeface="Calibri" charset="0"/>
              </a:rPr>
              <a:t> B</a:t>
            </a:r>
          </a:p>
          <a:p>
            <a:pPr marL="798513" lvl="1" indent="-342900">
              <a:buFont typeface="Comic Sans MS" charset="0"/>
              <a:buAutoNum type="arabicPeriod"/>
            </a:pPr>
            <a:r>
              <a:rPr lang="fr-FR" sz="2000" dirty="0">
                <a:latin typeface="Calibri" charset="0"/>
                <a:ea typeface="Calibri" charset="0"/>
                <a:cs typeface="Calibri" charset="0"/>
              </a:rPr>
              <a:t>the top k relevant documents in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have </a:t>
            </a:r>
            <a:r>
              <a:rPr lang="fr-FR" sz="2000" dirty="0" err="1">
                <a:latin typeface="Calibri" charset="0"/>
                <a:ea typeface="Calibri" charset="0"/>
                <a:cs typeface="Calibri" charset="0"/>
              </a:rPr>
              <a:t>higher</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values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in B</a:t>
            </a:r>
          </a:p>
        </p:txBody>
      </p:sp>
      <p:pic>
        <p:nvPicPr>
          <p:cNvPr id="5" name="TPChart" title="Results Chart">
            <a:extLst>
              <a:ext uri="{FF2B5EF4-FFF2-40B4-BE49-F238E27FC236}">
                <a16:creationId xmlns:a16="http://schemas.microsoft.com/office/drawing/2014/main" id="{0970A2DD-2BF6-4748-9E12-C719B995568B}"/>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303808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©2020,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panose="02040503050406030204" pitchFamily="18"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panose="02040503050406030204" pitchFamily="18"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panose="02040503050406030204" pitchFamily="18"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3.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16658</TotalTime>
  <Words>10105</Words>
  <Application>Microsoft Macintosh PowerPoint</Application>
  <PresentationFormat>A4 Paper (210x297 mm)</PresentationFormat>
  <Paragraphs>816</Paragraphs>
  <Slides>62</Slides>
  <Notes>48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6" baseType="lpstr">
      <vt:lpstr>ＭＳ Ｐゴシック</vt:lpstr>
      <vt:lpstr>ＭＳ Ｐゴシック</vt:lpstr>
      <vt:lpstr>Arial</vt:lpstr>
      <vt:lpstr>Calibri</vt:lpstr>
      <vt:lpstr>Cambria Math</vt:lpstr>
      <vt:lpstr>Comic Sans MS</vt:lpstr>
      <vt:lpstr>Euclid Math Two</vt:lpstr>
      <vt:lpstr>Symbol</vt:lpstr>
      <vt:lpstr>Tempus Sans ITC</vt:lpstr>
      <vt:lpstr>Times New Roman</vt:lpstr>
      <vt:lpstr>Verdana</vt:lpstr>
      <vt:lpstr>1_part1 XML</vt:lpstr>
      <vt:lpstr>MCQ</vt:lpstr>
      <vt:lpstr>Equation</vt:lpstr>
      <vt:lpstr>Part 1: Information Retrieval</vt:lpstr>
      <vt:lpstr>Information Management Tasks</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A retrieval model attempts to capture …</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Let the query be represented by {(1, 0, -1), (0, -1, 1)}  and the document by (1, 0, 1). The document …</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The term frequency of a term is normalized …</vt:lpstr>
      <vt:lpstr>The inverse document frequency of a term can increase …</vt:lpstr>
      <vt:lpstr>The Role of Document Length</vt:lpstr>
      <vt:lpstr>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Karl Aberer</cp:lastModifiedBy>
  <cp:revision>557</cp:revision>
  <cp:lastPrinted>2011-11-26T23:27:04Z</cp:lastPrinted>
  <dcterms:created xsi:type="dcterms:W3CDTF">1601-01-01T00:00:00Z</dcterms:created>
  <dcterms:modified xsi:type="dcterms:W3CDTF">2020-02-23T15:38:22Z</dcterms:modified>
</cp:coreProperties>
</file>